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2" r:id="rId6"/>
    <p:sldId id="271" r:id="rId7"/>
    <p:sldId id="293" r:id="rId8"/>
    <p:sldId id="283" r:id="rId9"/>
    <p:sldId id="284" r:id="rId10"/>
    <p:sldId id="294" r:id="rId11"/>
    <p:sldId id="296" r:id="rId12"/>
    <p:sldId id="286" r:id="rId13"/>
    <p:sldId id="288" r:id="rId14"/>
    <p:sldId id="297" r:id="rId15"/>
    <p:sldId id="299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362" autoAdjust="0"/>
  </p:normalViewPr>
  <p:slideViewPr>
    <p:cSldViewPr snapToGrid="0">
      <p:cViewPr varScale="1">
        <p:scale>
          <a:sx n="104" d="100"/>
          <a:sy n="104" d="100"/>
        </p:scale>
        <p:origin x="928" y="2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7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ADEB4E-DBBE-B910-0838-CA305390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17" r="10706" b="1"/>
          <a:stretch/>
        </p:blipFill>
        <p:spPr>
          <a:xfrm>
            <a:off x="20" y="-4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  <a:t>Socket Programming</a:t>
            </a:r>
            <a:b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6400" kern="1200" dirty="0">
                <a:solidFill>
                  <a:schemeClr val="tx1"/>
                </a:solidFill>
                <a:ea typeface="+mj-ea"/>
                <a:cs typeface="+mj-cs"/>
              </a:rPr>
              <a:t>with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CEB20-DEAB-9293-E038-1B4A8BC30AFD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60782-571B-7809-CEE8-FC7539C7EFBF}"/>
              </a:ext>
            </a:extLst>
          </p:cNvPr>
          <p:cNvSpPr txBox="1"/>
          <p:nvPr/>
        </p:nvSpPr>
        <p:spPr>
          <a:xfrm>
            <a:off x="7050024" y="5641848"/>
            <a:ext cx="5138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TA: Emre </a:t>
            </a:r>
            <a:r>
              <a:rPr lang="en-US" b="1" dirty="0" err="1"/>
              <a:t>Koçer</a:t>
            </a:r>
            <a:r>
              <a:rPr lang="en-US" b="1" dirty="0"/>
              <a:t> – </a:t>
            </a:r>
            <a:r>
              <a:rPr lang="en-US" b="1" dirty="0" err="1"/>
              <a:t>kocer@sabanciuniv.edu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Credits: Recep</a:t>
            </a:r>
            <a:r>
              <a:rPr lang="en-US" dirty="0"/>
              <a:t> YILDIRIM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196900"/>
            <a:ext cx="4899628" cy="3863036"/>
          </a:xfrm>
          <a:noFill/>
        </p:spPr>
        <p:txBody>
          <a:bodyPr anchor="b"/>
          <a:lstStyle/>
          <a:p>
            <a:r>
              <a:rPr lang="en-US" dirty="0">
                <a:latin typeface="+mn-lt"/>
              </a:rPr>
              <a:t>A typical client-server communication from a socket perspective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C34AFF-8B68-C87C-C6AE-6E45F3704D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CP socket flow">
            <a:extLst>
              <a:ext uri="{FF2B5EF4-FFF2-40B4-BE49-F238E27FC236}">
                <a16:creationId xmlns:a16="http://schemas.microsoft.com/office/drawing/2014/main" id="{C915B72F-9B02-DEE0-6AB6-77D35864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48" y="0"/>
            <a:ext cx="6089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5CC743-B5D1-42C6-A745-EDC502ADB68E}"/>
              </a:ext>
            </a:extLst>
          </p:cNvPr>
          <p:cNvSpPr txBox="1"/>
          <p:nvPr/>
        </p:nvSpPr>
        <p:spPr>
          <a:xfrm>
            <a:off x="1029964" y="6488668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Sockets loopback interface">
            <a:extLst>
              <a:ext uri="{FF2B5EF4-FFF2-40B4-BE49-F238E27FC236}">
                <a16:creationId xmlns:a16="http://schemas.microsoft.com/office/drawing/2014/main" id="{BA13447E-4488-FF49-7A52-B60E87A8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78" y="0"/>
            <a:ext cx="972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809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6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Sockets ethernet interface">
            <a:extLst>
              <a:ext uri="{FF2B5EF4-FFF2-40B4-BE49-F238E27FC236}">
                <a16:creationId xmlns:a16="http://schemas.microsoft.com/office/drawing/2014/main" id="{16876DED-4A62-879F-FD69-F1DDA093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1125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9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666876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66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Questions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BAE83-F42B-096A-F938-39C086411EDE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sz="2800" dirty="0"/>
          </a:p>
          <a:p>
            <a:r>
              <a:rPr lang="en-US" sz="2800" dirty="0"/>
              <a:t>What is a Socket?</a:t>
            </a:r>
          </a:p>
          <a:p>
            <a:r>
              <a:rPr lang="en-US" sz="2800" dirty="0"/>
              <a:t>Different Types of Sockets</a:t>
            </a:r>
          </a:p>
          <a:p>
            <a:r>
              <a:rPr lang="en-US" sz="2800" dirty="0"/>
              <a:t>TCP Sockets</a:t>
            </a:r>
          </a:p>
          <a:p>
            <a:r>
              <a:rPr lang="en-US" sz="2800" dirty="0"/>
              <a:t>Socket API in Python</a:t>
            </a:r>
          </a:p>
          <a:p>
            <a:r>
              <a:rPr lang="en-US" sz="2800" dirty="0"/>
              <a:t>Code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8C929-9B71-2A61-B284-DD91C8F61D8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 descr="Wires Linked To Core Router">
            <a:extLst>
              <a:ext uri="{FF2B5EF4-FFF2-40B4-BE49-F238E27FC236}">
                <a16:creationId xmlns:a16="http://schemas.microsoft.com/office/drawing/2014/main" id="{9DB0C185-0494-8AC6-7B1A-349C041E6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1" r="-1" b="182"/>
          <a:stretch/>
        </p:blipFill>
        <p:spPr>
          <a:xfrm>
            <a:off x="0" y="9737"/>
            <a:ext cx="12191999" cy="683852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7750348-5249-48BE-B8D8-43608AD7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799801"/>
            <a:ext cx="7278687" cy="165671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What is a Socket?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C3C586-41D9-4369-AF7F-3A2DB21DB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DC3D8-2332-54D1-5929-30366DB32A96}"/>
              </a:ext>
            </a:extLst>
          </p:cNvPr>
          <p:cNvSpPr txBox="1"/>
          <p:nvPr/>
        </p:nvSpPr>
        <p:spPr>
          <a:xfrm>
            <a:off x="434242" y="2908146"/>
            <a:ext cx="68809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Sockets and the socket API </a:t>
            </a:r>
          </a:p>
          <a:p>
            <a:r>
              <a:rPr lang="en-US" sz="2800" dirty="0"/>
              <a:t>are used to send messages across a network. </a:t>
            </a:r>
          </a:p>
          <a:p>
            <a:r>
              <a:rPr lang="en-US" sz="2800" dirty="0"/>
              <a:t>They provide a form of 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inter-process communication (IPC).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30219-2415-8F71-7CF3-042ABCEDDE6A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ea typeface="+mj-ea"/>
                <a:cs typeface="+mj-cs"/>
              </a:rPr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DBA71-7D95-5441-3D31-8DB27044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866" b="19020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2DC3D8-2332-54D1-5929-30366DB32A96}"/>
              </a:ext>
            </a:extLst>
          </p:cNvPr>
          <p:cNvSpPr txBox="1"/>
          <p:nvPr/>
        </p:nvSpPr>
        <p:spPr>
          <a:xfrm>
            <a:off x="5267325" y="4508500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Sockets have a long history.  Their use originated with </a:t>
            </a:r>
            <a:r>
              <a:rPr lang="en-US" sz="1600" b="1" dirty="0">
                <a:solidFill>
                  <a:schemeClr val="accent2">
                    <a:alpha val="60000"/>
                  </a:schemeClr>
                </a:solidFill>
              </a:rPr>
              <a:t>ARPANET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in 1971 and later became an API in the </a:t>
            </a:r>
            <a:r>
              <a:rPr lang="en-US" sz="1600" b="1" dirty="0">
                <a:solidFill>
                  <a:schemeClr val="accent2">
                    <a:alpha val="60000"/>
                  </a:schemeClr>
                </a:solidFill>
              </a:rPr>
              <a:t>Berkeley Software Distribution (BSD)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 operating system released in 1983 called Berkeley sockets.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986AE-9C47-C09D-5E07-3731525EB02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35046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996240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Different Types of Sockets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239" y="2678400"/>
            <a:ext cx="3565525" cy="34144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UDP Sockets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TCP Sockets</a:t>
            </a:r>
          </a:p>
          <a:p>
            <a:pPr marL="34290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Web Sockets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           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84D69B-53A1-EDE8-81CC-FC6EACA1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1" r="7907"/>
          <a:stretch/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A16DD-496E-58AC-0FB2-B0F23229F5DF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Is reliable</a:t>
            </a:r>
            <a:r>
              <a:rPr lang="en-US" sz="2400" dirty="0"/>
              <a:t>: Packets dropped in the network are detected and retransmitted by the sender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/>
                </a:solidFill>
              </a:rPr>
              <a:t>Has in-order data delivery: </a:t>
            </a:r>
            <a:r>
              <a:rPr lang="en-US" sz="2400" dirty="0"/>
              <a:t>Data is read by your application in the order it was written by the sender.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71F33-53CE-D5C0-432E-FEB7973AFAB9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75C592E-FC3B-4879-8E41-4536246D7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388162" y="6033252"/>
            <a:ext cx="1519749" cy="926985"/>
          </a:xfrm>
          <a:custGeom>
            <a:avLst/>
            <a:gdLst>
              <a:gd name="connsiteX0" fmla="*/ 1248242 w 1519749"/>
              <a:gd name="connsiteY0" fmla="*/ 271508 h 926985"/>
              <a:gd name="connsiteX1" fmla="*/ 1519749 w 1519749"/>
              <a:gd name="connsiteY1" fmla="*/ 926985 h 926985"/>
              <a:gd name="connsiteX2" fmla="*/ 1056256 w 1519749"/>
              <a:gd name="connsiteY2" fmla="*/ 926985 h 926985"/>
              <a:gd name="connsiteX3" fmla="*/ 592765 w 1519749"/>
              <a:gd name="connsiteY3" fmla="*/ 463493 h 926985"/>
              <a:gd name="connsiteX4" fmla="*/ 333622 w 1519749"/>
              <a:gd name="connsiteY4" fmla="*/ 542650 h 926985"/>
              <a:gd name="connsiteX5" fmla="*/ 330617 w 1519749"/>
              <a:gd name="connsiteY5" fmla="*/ 545129 h 926985"/>
              <a:gd name="connsiteX6" fmla="*/ 0 w 1519749"/>
              <a:gd name="connsiteY6" fmla="*/ 214511 h 926985"/>
              <a:gd name="connsiteX7" fmla="*/ 3116 w 1519749"/>
              <a:gd name="connsiteY7" fmla="*/ 211679 h 926985"/>
              <a:gd name="connsiteX8" fmla="*/ 592765 w 1519749"/>
              <a:gd name="connsiteY8" fmla="*/ 0 h 926985"/>
              <a:gd name="connsiteX9" fmla="*/ 1248242 w 1519749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9749" h="926985">
                <a:moveTo>
                  <a:pt x="1248242" y="271508"/>
                </a:moveTo>
                <a:cubicBezTo>
                  <a:pt x="1415993" y="439259"/>
                  <a:pt x="1519749" y="671005"/>
                  <a:pt x="1519749" y="926985"/>
                </a:cubicBezTo>
                <a:lnTo>
                  <a:pt x="1056256" y="926985"/>
                </a:lnTo>
                <a:cubicBezTo>
                  <a:pt x="1056256" y="671005"/>
                  <a:pt x="848744" y="463493"/>
                  <a:pt x="592765" y="463493"/>
                </a:cubicBezTo>
                <a:cubicBezTo>
                  <a:pt x="496772" y="463493"/>
                  <a:pt x="407596" y="492674"/>
                  <a:pt x="333622" y="542650"/>
                </a:cubicBezTo>
                <a:lnTo>
                  <a:pt x="330617" y="545129"/>
                </a:lnTo>
                <a:lnTo>
                  <a:pt x="0" y="214511"/>
                </a:lnTo>
                <a:lnTo>
                  <a:pt x="3116" y="211679"/>
                </a:lnTo>
                <a:cubicBezTo>
                  <a:pt x="163354" y="79438"/>
                  <a:pt x="368783" y="0"/>
                  <a:pt x="592765" y="0"/>
                </a:cubicBezTo>
                <a:cubicBezTo>
                  <a:pt x="848744" y="0"/>
                  <a:pt x="1080490" y="103757"/>
                  <a:pt x="1248242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0460074-BBCE-442A-9CF4-62BD80929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479855" y="6025557"/>
            <a:ext cx="1490380" cy="1042921"/>
          </a:xfrm>
          <a:custGeom>
            <a:avLst/>
            <a:gdLst>
              <a:gd name="connsiteX0" fmla="*/ 1218873 w 1490380"/>
              <a:gd name="connsiteY0" fmla="*/ 305465 h 1042921"/>
              <a:gd name="connsiteX1" fmla="*/ 1490380 w 1490380"/>
              <a:gd name="connsiteY1" fmla="*/ 1042921 h 1042921"/>
              <a:gd name="connsiteX2" fmla="*/ 1026887 w 1490380"/>
              <a:gd name="connsiteY2" fmla="*/ 1042921 h 1042921"/>
              <a:gd name="connsiteX3" fmla="*/ 563396 w 1490380"/>
              <a:gd name="connsiteY3" fmla="*/ 521461 h 1042921"/>
              <a:gd name="connsiteX4" fmla="*/ 382984 w 1490380"/>
              <a:gd name="connsiteY4" fmla="*/ 562440 h 1042921"/>
              <a:gd name="connsiteX5" fmla="*/ 360254 w 1490380"/>
              <a:gd name="connsiteY5" fmla="*/ 576320 h 1042921"/>
              <a:gd name="connsiteX6" fmla="*/ 0 w 1490380"/>
              <a:gd name="connsiteY6" fmla="*/ 216066 h 1042921"/>
              <a:gd name="connsiteX7" fmla="*/ 45110 w 1490380"/>
              <a:gd name="connsiteY7" fmla="*/ 178115 h 1042921"/>
              <a:gd name="connsiteX8" fmla="*/ 563396 w 1490380"/>
              <a:gd name="connsiteY8" fmla="*/ 0 h 1042921"/>
              <a:gd name="connsiteX9" fmla="*/ 1218873 w 1490380"/>
              <a:gd name="connsiteY9" fmla="*/ 305465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0380" h="1042921">
                <a:moveTo>
                  <a:pt x="1218873" y="305465"/>
                </a:moveTo>
                <a:cubicBezTo>
                  <a:pt x="1386624" y="494196"/>
                  <a:pt x="1490380" y="754927"/>
                  <a:pt x="1490380" y="1042921"/>
                </a:cubicBezTo>
                <a:lnTo>
                  <a:pt x="1026887" y="1042921"/>
                </a:lnTo>
                <a:cubicBezTo>
                  <a:pt x="1026887" y="754926"/>
                  <a:pt x="819375" y="521461"/>
                  <a:pt x="563396" y="521461"/>
                </a:cubicBezTo>
                <a:cubicBezTo>
                  <a:pt x="499401" y="521461"/>
                  <a:pt x="438435" y="536052"/>
                  <a:pt x="382984" y="562440"/>
                </a:cubicBezTo>
                <a:lnTo>
                  <a:pt x="360254" y="576320"/>
                </a:lnTo>
                <a:lnTo>
                  <a:pt x="0" y="216066"/>
                </a:lnTo>
                <a:lnTo>
                  <a:pt x="45110" y="178115"/>
                </a:lnTo>
                <a:cubicBezTo>
                  <a:pt x="193058" y="65662"/>
                  <a:pt x="371411" y="-1"/>
                  <a:pt x="563396" y="0"/>
                </a:cubicBezTo>
                <a:cubicBezTo>
                  <a:pt x="819375" y="0"/>
                  <a:pt x="1051121" y="116733"/>
                  <a:pt x="1218873" y="305465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C9C451-AFB3-4322-B6CC-66A7571A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96045" y="6220309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D606D1-3A38-042E-BB93-C1C589EB8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67" t="-8679" r="4743" b="8679"/>
          <a:stretch/>
        </p:blipFill>
        <p:spPr>
          <a:xfrm>
            <a:off x="0" y="-547674"/>
            <a:ext cx="12191980" cy="6798444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2DE133B-360C-4971-86DE-7E3DB647E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2943" y="613031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91DA6-79A4-8E80-0813-DACB5E9BD322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92392-A555-560F-908D-9EE9CF26D1D7}"/>
              </a:ext>
            </a:extLst>
          </p:cNvPr>
          <p:cNvSpPr txBox="1"/>
          <p:nvPr/>
        </p:nvSpPr>
        <p:spPr>
          <a:xfrm>
            <a:off x="0" y="42062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TCP Server Example</a:t>
            </a:r>
          </a:p>
        </p:txBody>
      </p:sp>
    </p:spTree>
    <p:extLst>
      <p:ext uri="{BB962C8B-B14F-4D97-AF65-F5344CB8AC3E}">
        <p14:creationId xmlns:p14="http://schemas.microsoft.com/office/powerpoint/2010/main" val="2589479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D606D1-3A38-042E-BB93-C1C589EB8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r="7523" b="17294"/>
          <a:stretch/>
        </p:blipFill>
        <p:spPr>
          <a:xfrm>
            <a:off x="0" y="0"/>
            <a:ext cx="12191980" cy="6391656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91DA6-79A4-8E80-0813-DACB5E9BD322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B8068-6A58-EC9E-4A72-5B35B23732EA}"/>
              </a:ext>
            </a:extLst>
          </p:cNvPr>
          <p:cNvSpPr txBox="1"/>
          <p:nvPr/>
        </p:nvSpPr>
        <p:spPr>
          <a:xfrm>
            <a:off x="0" y="5852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2"/>
                </a:solidFill>
              </a:rPr>
              <a:t>TCP Client Example</a:t>
            </a:r>
          </a:p>
        </p:txBody>
      </p:sp>
    </p:spTree>
    <p:extLst>
      <p:ext uri="{BB962C8B-B14F-4D97-AF65-F5344CB8AC3E}">
        <p14:creationId xmlns:p14="http://schemas.microsoft.com/office/powerpoint/2010/main" val="231688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API in Python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400" y="1767991"/>
            <a:ext cx="9269984" cy="39956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.socket()                          </a:t>
            </a:r>
            <a:r>
              <a:rPr lang="en-US" dirty="0"/>
              <a:t>- Creates a socket </a:t>
            </a:r>
          </a:p>
          <a:p>
            <a:r>
              <a:rPr lang="en-US" dirty="0">
                <a:solidFill>
                  <a:schemeClr val="accent2"/>
                </a:solidFill>
              </a:rPr>
              <a:t>.bind()		        </a:t>
            </a:r>
            <a:r>
              <a:rPr lang="en-US" dirty="0"/>
              <a:t>- Binds socket to an interface and port</a:t>
            </a:r>
          </a:p>
          <a:p>
            <a:r>
              <a:rPr lang="en-US" dirty="0">
                <a:solidFill>
                  <a:schemeClr val="accent2"/>
                </a:solidFill>
              </a:rPr>
              <a:t>.listen()		</a:t>
            </a:r>
            <a:r>
              <a:rPr lang="en-US" dirty="0"/>
              <a:t>        - Listens incoming connections</a:t>
            </a:r>
          </a:p>
          <a:p>
            <a:r>
              <a:rPr lang="en-US" dirty="0">
                <a:solidFill>
                  <a:schemeClr val="accent2"/>
                </a:solidFill>
              </a:rPr>
              <a:t>.accept()		</a:t>
            </a:r>
            <a:r>
              <a:rPr lang="en-US" dirty="0"/>
              <a:t>        - Accepts incoming connections</a:t>
            </a:r>
          </a:p>
          <a:p>
            <a:r>
              <a:rPr lang="en-US" dirty="0">
                <a:solidFill>
                  <a:schemeClr val="accent2"/>
                </a:solidFill>
              </a:rPr>
              <a:t>.connect()	</a:t>
            </a:r>
            <a:r>
              <a:rPr lang="en-US" dirty="0"/>
              <a:t>                       - Connects to a socket</a:t>
            </a:r>
          </a:p>
          <a:p>
            <a:r>
              <a:rPr lang="en-US" dirty="0">
                <a:solidFill>
                  <a:schemeClr val="accent2"/>
                </a:solidFill>
              </a:rPr>
              <a:t>.send()	</a:t>
            </a:r>
            <a:r>
              <a:rPr lang="en-US" dirty="0"/>
              <a:t>                       - Sends data</a:t>
            </a:r>
          </a:p>
          <a:p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 err="1">
                <a:solidFill>
                  <a:schemeClr val="accent2"/>
                </a:solidFill>
              </a:rPr>
              <a:t>recv</a:t>
            </a:r>
            <a:r>
              <a:rPr lang="en-US" dirty="0">
                <a:solidFill>
                  <a:schemeClr val="accent2"/>
                </a:solidFill>
              </a:rPr>
              <a:t>()		</a:t>
            </a:r>
            <a:r>
              <a:rPr lang="en-US" dirty="0"/>
              <a:t>        - Receives data</a:t>
            </a:r>
          </a:p>
          <a:p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 err="1">
                <a:solidFill>
                  <a:schemeClr val="accent2"/>
                </a:solidFill>
              </a:rPr>
              <a:t>sendall</a:t>
            </a:r>
            <a:r>
              <a:rPr lang="en-US" dirty="0">
                <a:solidFill>
                  <a:schemeClr val="accent2"/>
                </a:solidFill>
              </a:rPr>
              <a:t>()                         </a:t>
            </a:r>
            <a:r>
              <a:rPr lang="en-US" dirty="0"/>
              <a:t>- Sends all data</a:t>
            </a:r>
          </a:p>
          <a:p>
            <a:r>
              <a:rPr lang="en-US" dirty="0">
                <a:solidFill>
                  <a:schemeClr val="accent2"/>
                </a:solidFill>
              </a:rPr>
              <a:t>.close()		        </a:t>
            </a:r>
            <a:r>
              <a:rPr lang="en-US" dirty="0"/>
              <a:t>- Closes socket / </a:t>
            </a:r>
            <a:r>
              <a:rPr lang="en-US" dirty="0" err="1"/>
              <a:t>connetion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AEA9F-9337-D448-1D95-75C933149F08}"/>
              </a:ext>
            </a:extLst>
          </p:cNvPr>
          <p:cNvSpPr txBox="1"/>
          <p:nvPr/>
        </p:nvSpPr>
        <p:spPr>
          <a:xfrm>
            <a:off x="3967226" y="648866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CS408 –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</TotalTime>
  <Words>313</Words>
  <Application>Microsoft Macintosh PowerPoint</Application>
  <PresentationFormat>Widescreen</PresentationFormat>
  <Paragraphs>62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Socket Programming with Python</vt:lpstr>
      <vt:lpstr>Contents</vt:lpstr>
      <vt:lpstr>What is a Socket?</vt:lpstr>
      <vt:lpstr>Background</vt:lpstr>
      <vt:lpstr>Different Types of Sockets</vt:lpstr>
      <vt:lpstr>TCP Sockets</vt:lpstr>
      <vt:lpstr>PowerPoint Presentation</vt:lpstr>
      <vt:lpstr>PowerPoint Presentation</vt:lpstr>
      <vt:lpstr>Socket API in Python</vt:lpstr>
      <vt:lpstr>A typical client-server communication from a socket perspective 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Recep YILDIRIM</dc:creator>
  <cp:lastModifiedBy>Emre Kocer</cp:lastModifiedBy>
  <cp:revision>11</cp:revision>
  <dcterms:created xsi:type="dcterms:W3CDTF">2024-10-12T11:54:11Z</dcterms:created>
  <dcterms:modified xsi:type="dcterms:W3CDTF">2025-02-27T07:55:42Z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